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840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C706BD1-E17D-4716-866F-C2E660C115D8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GB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2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9381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6BAAADB-BBC5-4A59-B212-885922C758A6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3</a:t>
            </a:fld>
            <a:endParaRPr lang="en-GB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3B34436-CBBC-4A41-BE6A-3F1B0000AF7C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4</a:t>
            </a:fld>
            <a:endParaRPr lang="en-GB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DBACAD5-F876-412B-A475-22393B29769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5</a:t>
            </a:fld>
            <a:endParaRPr lang="en-GB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"/>
          <p:cNvSpPr/>
          <p:nvPr/>
        </p:nvSpPr>
        <p:spPr>
          <a:xfrm flipH="1">
            <a:off x="11275920" y="2963160"/>
            <a:ext cx="912600" cy="91296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" name="Line 2"/>
          <p:cNvSpPr/>
          <p:nvPr/>
        </p:nvSpPr>
        <p:spPr>
          <a:xfrm flipH="1">
            <a:off x="9206640" y="3190320"/>
            <a:ext cx="2981880" cy="29818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 flipH="1">
            <a:off x="10292040" y="3285000"/>
            <a:ext cx="1896480" cy="18964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" name="Line 4"/>
          <p:cNvSpPr/>
          <p:nvPr/>
        </p:nvSpPr>
        <p:spPr>
          <a:xfrm flipH="1">
            <a:off x="10442880" y="3130920"/>
            <a:ext cx="1745640" cy="17456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" name="Line 5"/>
          <p:cNvSpPr/>
          <p:nvPr/>
        </p:nvSpPr>
        <p:spPr>
          <a:xfrm flipH="1">
            <a:off x="10918800" y="3682800"/>
            <a:ext cx="1269720" cy="127008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-1512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862740" y="2356280"/>
            <a:ext cx="10465200" cy="33676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4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DAFNI Executive Board – </a:t>
            </a:r>
            <a:r>
              <a:rPr lang="en-GB" sz="4400" b="1" spc="-1" dirty="0">
                <a:solidFill>
                  <a:srgbClr val="000000"/>
                </a:solidFill>
                <a:latin typeface="Arial"/>
                <a:ea typeface="DejaVu Sans"/>
              </a:rPr>
              <a:t>11</a:t>
            </a:r>
            <a:r>
              <a:rPr lang="en-GB" sz="4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/11/2020</a:t>
            </a:r>
          </a:p>
          <a:p>
            <a:pPr algn="ctr">
              <a:lnSpc>
                <a:spcPct val="100000"/>
              </a:lnSpc>
            </a:pPr>
            <a:endParaRPr lang="en-GB" sz="2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spc="-1" dirty="0">
                <a:latin typeface="Arial"/>
              </a:rPr>
              <a:t>Champion report</a:t>
            </a:r>
          </a:p>
          <a:p>
            <a:pPr algn="ctr">
              <a:lnSpc>
                <a:spcPct val="100000"/>
              </a:lnSpc>
            </a:pPr>
            <a:endParaRPr lang="en-GB" sz="2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spc="-1" dirty="0" err="1">
                <a:latin typeface="Arial"/>
              </a:rPr>
              <a:t>Juste</a:t>
            </a:r>
            <a:r>
              <a:rPr lang="en-GB" sz="2800" spc="-1" dirty="0">
                <a:latin typeface="Arial"/>
              </a:rPr>
              <a:t> </a:t>
            </a:r>
            <a:r>
              <a:rPr lang="en-GB" sz="2800" spc="-1" dirty="0" err="1">
                <a:latin typeface="Arial"/>
              </a:rPr>
              <a:t>Raimbault</a:t>
            </a:r>
            <a:endParaRPr lang="en-GB" sz="2800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b="0" strike="noStrike" spc="-1" dirty="0">
                <a:latin typeface="Arial"/>
              </a:rPr>
              <a:t>CASA, UCL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50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749880" y="1529280"/>
            <a:ext cx="3168977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spc="-1" dirty="0">
                <a:solidFill>
                  <a:srgbClr val="000000"/>
                </a:solidFill>
                <a:latin typeface="Arial"/>
              </a:rPr>
              <a:t>Current work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53" name="CustomShape 5"/>
          <p:cNvSpPr/>
          <p:nvPr/>
        </p:nvSpPr>
        <p:spPr>
          <a:xfrm>
            <a:off x="413279" y="2176920"/>
            <a:ext cx="11591151" cy="427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endParaRPr lang="en-GB" sz="1800" b="0" strike="noStrike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latin typeface="Arial"/>
              </a:rPr>
              <a:t>Interaction with platform development</a:t>
            </a:r>
            <a:r>
              <a:rPr lang="en-GB" sz="2000" spc="-1" dirty="0">
                <a:latin typeface="Arial"/>
              </a:rPr>
              <a:t> (issues/suggestions, data workshop)</a:t>
            </a:r>
          </a:p>
          <a:p>
            <a:pPr marL="1440">
              <a:buClr>
                <a:srgbClr val="000000"/>
              </a:buClr>
              <a:buSzPct val="45000"/>
            </a:pPr>
            <a:endParaRPr lang="en-GB" sz="2000" b="0" strike="noStrike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 err="1">
                <a:latin typeface="Arial"/>
              </a:rPr>
              <a:t>OpenMOLE</a:t>
            </a:r>
            <a:r>
              <a:rPr lang="en-GB" sz="2000" spc="-1" dirty="0">
                <a:latin typeface="Arial"/>
              </a:rPr>
              <a:t> embedding: calibration of an urban network ABM (https://</a:t>
            </a:r>
            <a:r>
              <a:rPr lang="en-GB" sz="2000" spc="-1" dirty="0" err="1">
                <a:latin typeface="Arial"/>
              </a:rPr>
              <a:t>arxiv.org</a:t>
            </a:r>
            <a:r>
              <a:rPr lang="en-GB" sz="2000" spc="-1" dirty="0">
                <a:latin typeface="Arial"/>
              </a:rPr>
              <a:t>/abs/2009.05528)</a:t>
            </a:r>
          </a:p>
          <a:p>
            <a:pPr marL="1440">
              <a:buClr>
                <a:srgbClr val="000000"/>
              </a:buClr>
              <a:buSzPct val="45000"/>
            </a:pPr>
            <a:endParaRPr lang="en-GB" sz="2000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New version of road network processing for </a:t>
            </a:r>
            <a:r>
              <a:rPr lang="en-GB" sz="2000" spc="-1" dirty="0" err="1">
                <a:latin typeface="Arial"/>
              </a:rPr>
              <a:t>MATSim</a:t>
            </a:r>
            <a:r>
              <a:rPr lang="en-GB" sz="2000" spc="-1" dirty="0">
                <a:latin typeface="Arial"/>
              </a:rPr>
              <a:t>: Functional Urban Areas networks</a:t>
            </a: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Microscopic distribution of SPENSER synthetic population</a:t>
            </a: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Minimal </a:t>
            </a:r>
            <a:r>
              <a:rPr lang="en-GB" sz="2000" spc="-1" dirty="0" err="1">
                <a:latin typeface="Arial"/>
              </a:rPr>
              <a:t>MATSim</a:t>
            </a:r>
            <a:r>
              <a:rPr lang="en-GB" sz="2000" spc="-1" dirty="0">
                <a:latin typeface="Arial"/>
              </a:rPr>
              <a:t> with uniform population (not yet on DAFNI)</a:t>
            </a: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Data: Global Human Settlement Layer (JRC-EC data); SPENSER UK synthetic populations (individuals and households) for 2020 provided by N. Lomax</a:t>
            </a:r>
          </a:p>
          <a:p>
            <a:pPr marL="1440">
              <a:buClr>
                <a:srgbClr val="000000"/>
              </a:buClr>
              <a:buSzPct val="45000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6116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2"/>
          <p:cNvSpPr/>
          <p:nvPr/>
        </p:nvSpPr>
        <p:spPr>
          <a:xfrm rot="10800000" flipV="1">
            <a:off x="0" y="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3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64" name="CustomShape 4"/>
          <p:cNvSpPr/>
          <p:nvPr/>
        </p:nvSpPr>
        <p:spPr>
          <a:xfrm>
            <a:off x="149077" y="1480071"/>
            <a:ext cx="11574000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spc="-1" dirty="0">
                <a:solidFill>
                  <a:srgbClr val="000000"/>
                </a:solidFill>
              </a:rPr>
              <a:t>Road network </a:t>
            </a:r>
            <a:r>
              <a:rPr lang="en-GB" sz="2800" spc="-1" dirty="0" err="1">
                <a:solidFill>
                  <a:srgbClr val="000000"/>
                </a:solidFill>
              </a:rPr>
              <a:t>preprocessing</a:t>
            </a:r>
            <a:r>
              <a:rPr lang="en-GB" sz="2800" spc="-1" dirty="0">
                <a:solidFill>
                  <a:srgbClr val="000000"/>
                </a:solidFill>
              </a:rPr>
              <a:t> for </a:t>
            </a:r>
            <a:r>
              <a:rPr lang="en-GB" sz="2800" spc="-1" dirty="0" err="1">
                <a:solidFill>
                  <a:srgbClr val="000000"/>
                </a:solidFill>
              </a:rPr>
              <a:t>MATSim</a:t>
            </a:r>
            <a:r>
              <a:rPr lang="en-GB" sz="2800" spc="-1" dirty="0">
                <a:solidFill>
                  <a:srgbClr val="000000"/>
                </a:solidFill>
              </a:rPr>
              <a:t> on Functional Urban Areas</a:t>
            </a:r>
            <a:endParaRPr lang="en-GB" sz="2800" spc="-1" dirty="0"/>
          </a:p>
          <a:p>
            <a:pPr algn="ctr">
              <a:lnSpc>
                <a:spcPct val="100000"/>
              </a:lnSpc>
            </a:pPr>
            <a:endParaRPr lang="en-GB" sz="2800" spc="-1" dirty="0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2800" b="0" strike="noStrike" spc="-1" dirty="0">
              <a:latin typeface="Arial"/>
            </a:endParaRPr>
          </a:p>
        </p:txBody>
      </p:sp>
      <p:sp>
        <p:nvSpPr>
          <p:cNvPr id="65" name="CustomShape 5"/>
          <p:cNvSpPr/>
          <p:nvPr/>
        </p:nvSpPr>
        <p:spPr>
          <a:xfrm>
            <a:off x="413279" y="2179080"/>
            <a:ext cx="11473921" cy="450747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endParaRPr lang="en-GB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970C7F-F296-AE46-ACCD-B4A1AF33F083}"/>
              </a:ext>
            </a:extLst>
          </p:cNvPr>
          <p:cNvSpPr txBox="1"/>
          <p:nvPr/>
        </p:nvSpPr>
        <p:spPr>
          <a:xfrm>
            <a:off x="304800" y="6317218"/>
            <a:ext cx="9378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-&gt; Process all FUAs and publish processed networks under different formats?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606A914-4D76-B748-B7ED-20E4B0B681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031" y="2249340"/>
            <a:ext cx="2856998" cy="182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DD27DD-B75C-DD41-AF6B-6B711CEED4F0}"/>
              </a:ext>
            </a:extLst>
          </p:cNvPr>
          <p:cNvSpPr txBox="1"/>
          <p:nvPr/>
        </p:nvSpPr>
        <p:spPr>
          <a:xfrm>
            <a:off x="86878" y="305966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GHS FUAs</a:t>
            </a:r>
          </a:p>
        </p:txBody>
      </p:sp>
      <p:pic>
        <p:nvPicPr>
          <p:cNvPr id="7" name="Picture 6" descr="Calendar&#10;&#10;Description automatically generated">
            <a:extLst>
              <a:ext uri="{FF2B5EF4-FFF2-40B4-BE49-F238E27FC236}">
                <a16:creationId xmlns:a16="http://schemas.microsoft.com/office/drawing/2014/main" id="{4C429510-773A-DE4C-A3D9-35613F7574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031" y="4341796"/>
            <a:ext cx="2870989" cy="182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D17679-6178-A14D-82EF-01D7120DE40F}"/>
              </a:ext>
            </a:extLst>
          </p:cNvPr>
          <p:cNvSpPr txBox="1"/>
          <p:nvPr/>
        </p:nvSpPr>
        <p:spPr>
          <a:xfrm>
            <a:off x="149077" y="5193323"/>
            <a:ext cx="1326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OS Roads tiles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55E40F44-5A5C-8142-8B39-FC52928365B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888" y="3059668"/>
            <a:ext cx="3202637" cy="21336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D4ADD3-3012-324D-A0E3-98EE93821AE6}"/>
              </a:ext>
            </a:extLst>
          </p:cNvPr>
          <p:cNvSpPr txBox="1"/>
          <p:nvPr/>
        </p:nvSpPr>
        <p:spPr>
          <a:xfrm>
            <a:off x="5565475" y="5294630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for queried FUA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0984DB6-C0A1-0B40-89CA-C5FF10FA50A0}"/>
              </a:ext>
            </a:extLst>
          </p:cNvPr>
          <p:cNvCxnSpPr/>
          <p:nvPr/>
        </p:nvCxnSpPr>
        <p:spPr>
          <a:xfrm>
            <a:off x="4310020" y="263622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3F3DB71-9E1B-3A4C-BC5E-08F1E528EAB9}"/>
              </a:ext>
            </a:extLst>
          </p:cNvPr>
          <p:cNvCxnSpPr>
            <a:cxnSpLocks/>
          </p:cNvCxnSpPr>
          <p:nvPr/>
        </p:nvCxnSpPr>
        <p:spPr>
          <a:xfrm flipV="1">
            <a:off x="4310020" y="4362420"/>
            <a:ext cx="914400" cy="893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91BA57-D131-4742-9ECB-FB56675CC553}"/>
              </a:ext>
            </a:extLst>
          </p:cNvPr>
          <p:cNvCxnSpPr>
            <a:cxnSpLocks/>
          </p:cNvCxnSpPr>
          <p:nvPr/>
        </p:nvCxnSpPr>
        <p:spPr>
          <a:xfrm>
            <a:off x="8432525" y="4126495"/>
            <a:ext cx="791190" cy="7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BA43C96-89BC-FB42-8EF5-2EA851C75A97}"/>
              </a:ext>
            </a:extLst>
          </p:cNvPr>
          <p:cNvSpPr txBox="1"/>
          <p:nvPr/>
        </p:nvSpPr>
        <p:spPr>
          <a:xfrm>
            <a:off x="9142994" y="3788076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Construct topological network</a:t>
            </a:r>
            <a:br>
              <a:rPr lang="en-US" dirty="0"/>
            </a:br>
            <a:r>
              <a:rPr lang="en-US" dirty="0"/>
              <a:t>Export to </a:t>
            </a:r>
            <a:r>
              <a:rPr lang="en-US" dirty="0" err="1"/>
              <a:t>MATSim</a:t>
            </a:r>
            <a:r>
              <a:rPr lang="en-US" dirty="0"/>
              <a:t> xml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CustomShape 2"/>
          <p:cNvSpPr/>
          <p:nvPr/>
        </p:nvSpPr>
        <p:spPr>
          <a:xfrm rot="10800000" flipV="1">
            <a:off x="0" y="-1512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7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8" name="CustomShape 4"/>
          <p:cNvSpPr/>
          <p:nvPr/>
        </p:nvSpPr>
        <p:spPr>
          <a:xfrm>
            <a:off x="413279" y="1782721"/>
            <a:ext cx="9070689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SPENSER synthetic population microscopic distribution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59" name="CustomShape 5"/>
          <p:cNvSpPr/>
          <p:nvPr/>
        </p:nvSpPr>
        <p:spPr>
          <a:xfrm>
            <a:off x="413279" y="2451896"/>
            <a:ext cx="11649766" cy="382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44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GB" sz="2000" spc="-1" dirty="0">
              <a:solidFill>
                <a:srgbClr val="000000"/>
              </a:solidFill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Synthetic individuals and households at the MSOA level in 2020</a:t>
            </a: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solidFill>
                <a:srgbClr val="000000"/>
              </a:solidFill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Distribute uniformly within the MSOA on network nodes; attribute jobs randomly within the FUAs given the MSOA employment distribution</a:t>
            </a: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solidFill>
                <a:srgbClr val="000000"/>
              </a:solidFill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“Four stage model”: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solidFill>
                  <a:srgbClr val="000000"/>
                </a:solidFill>
                <a:latin typeface="Arial"/>
              </a:rPr>
              <a:t>Distribute households within MSOAs according to population density grid (100m Eurostat or 1km GHSL) and buildings (OpenStreetMap) – individuals already matched in SPENSER data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Use QUANT calibrated parameters to estimate potential home-work flows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solidFill>
                  <a:srgbClr val="000000"/>
                </a:solidFill>
                <a:latin typeface="Arial"/>
              </a:rPr>
              <a:t>Sample workplace given these flows (Q: sample directly from data?), accessibility patterns and car ownership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" name="CustomShape 2"/>
          <p:cNvSpPr/>
          <p:nvPr/>
        </p:nvSpPr>
        <p:spPr>
          <a:xfrm rot="10800000" flipV="1">
            <a:off x="0" y="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9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72" name="CustomShape 6"/>
          <p:cNvSpPr/>
          <p:nvPr/>
        </p:nvSpPr>
        <p:spPr>
          <a:xfrm>
            <a:off x="324000" y="1656429"/>
            <a:ext cx="2548154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Next steps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73" name="CustomShape 7"/>
          <p:cNvSpPr/>
          <p:nvPr/>
        </p:nvSpPr>
        <p:spPr>
          <a:xfrm>
            <a:off x="324000" y="2304664"/>
            <a:ext cx="11989080" cy="28969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44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GB" sz="2000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latin typeface="Arial"/>
              </a:rPr>
              <a:t>Minimal </a:t>
            </a:r>
            <a:r>
              <a:rPr lang="en-GB" sz="2000" b="0" strike="noStrike" spc="-1" dirty="0" err="1">
                <a:latin typeface="Arial"/>
              </a:rPr>
              <a:t>MATSim</a:t>
            </a:r>
            <a:r>
              <a:rPr lang="en-GB" sz="2000" b="0" strike="noStrike" spc="-1" dirty="0">
                <a:latin typeface="Arial"/>
              </a:rPr>
              <a:t> model running on DAFNI (on processed network with a uniform population)</a:t>
            </a: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 err="1">
                <a:latin typeface="Arial"/>
              </a:rPr>
              <a:t>MATSim</a:t>
            </a:r>
            <a:r>
              <a:rPr lang="en-GB" sz="2000" b="0" strike="noStrike" spc="-1" dirty="0">
                <a:latin typeface="Arial"/>
              </a:rPr>
              <a:t> data processing: </a:t>
            </a:r>
            <a:r>
              <a:rPr lang="en-GB" sz="2000" spc="-1" dirty="0">
                <a:latin typeface="Arial"/>
              </a:rPr>
              <a:t>Multi-modal network construction, public transport timetables</a:t>
            </a:r>
          </a:p>
          <a:p>
            <a:pPr marL="458640" lvl="1">
              <a:buClr>
                <a:srgbClr val="000000"/>
              </a:buClr>
              <a:buSzPct val="45000"/>
            </a:pPr>
            <a:endParaRPr lang="en-GB" sz="2000" b="0" strike="noStrike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 err="1">
                <a:latin typeface="Arial"/>
              </a:rPr>
              <a:t>MATSim</a:t>
            </a:r>
            <a:r>
              <a:rPr lang="en-GB" sz="2000" spc="-1" dirty="0">
                <a:latin typeface="Arial"/>
              </a:rPr>
              <a:t> outputs: first output processing model, prospective work for health indicators</a:t>
            </a: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1474</TotalTime>
  <Words>281</Words>
  <Application>Microsoft Macintosh PowerPoint</Application>
  <PresentationFormat>Widescreen</PresentationFormat>
  <Paragraphs>78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Garavito Ramirez, Rocio (STFC,RAL,SC)</dc:creator>
  <dc:description/>
  <cp:lastModifiedBy>Raimbault, Juste</cp:lastModifiedBy>
  <cp:revision>64</cp:revision>
  <dcterms:created xsi:type="dcterms:W3CDTF">2020-06-23T10:31:25Z</dcterms:created>
  <dcterms:modified xsi:type="dcterms:W3CDTF">2020-11-11T11:56:39Z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STFC</vt:lpwstr>
  </property>
  <property fmtid="{D5CDD505-2E9C-101B-9397-08002B2CF9AE}" pid="4" name="ContentTypeId">
    <vt:lpwstr>0x0101002922EB45DA1B5B48B0A88B61E45C08AC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2</vt:i4>
  </property>
  <property fmtid="{D5CDD505-2E9C-101B-9397-08002B2CF9AE}" pid="10" name="PresentationFormat">
    <vt:lpwstr>Widescreen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2</vt:i4>
  </property>
</Properties>
</file>